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5" r:id="rId2"/>
    <p:sldId id="257" r:id="rId3"/>
    <p:sldId id="261" r:id="rId4"/>
    <p:sldId id="262" r:id="rId5"/>
    <p:sldId id="263" r:id="rId6"/>
    <p:sldId id="277" r:id="rId7"/>
    <p:sldId id="279" r:id="rId8"/>
    <p:sldId id="27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2" autoAdjust="0"/>
    <p:restoredTop sz="89034" autoAdjust="0"/>
  </p:normalViewPr>
  <p:slideViewPr>
    <p:cSldViewPr snapToGrid="0">
      <p:cViewPr varScale="1">
        <p:scale>
          <a:sx n="147" d="100"/>
          <a:sy n="147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9720E-63A8-431D-9F65-58985291868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BE8D5-E67C-48F0-A119-2D09DA7EB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5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3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Channels can not be truncated (corroded) by lobes.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3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2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2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Channels can not be truncated (corroded) by lobes.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BE8D5-E67C-48F0-A119-2D09DA7EBB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9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FD68-6E20-DEE4-8344-F05CC474A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15957-E16B-6291-FDEE-F1E539DF1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62867-1112-ED5A-EED7-5B7483F18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295C4-D774-9A58-DE7A-DC1AE1A6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BF9E8-CD50-6EB9-6C81-C5BCD717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5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CD8E-FAE3-1A12-974D-AD02C90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1E529-E100-1BC6-642B-6F7CB8825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4F23E-FC6F-79A3-E074-FCCBBE6C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BAA1-FA97-A955-C06E-68BDA358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7ADDA-4DA4-BAD1-A9D8-E439E36B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06042E-E61B-07CC-668E-0A7C43D10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EFE5-431C-5127-0855-396AC3762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54E73-77E1-E4E0-8FB2-33C2F6AB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FF40A-62B5-80B5-6AE0-04EA6EEC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ADFDB-57C9-DE58-9671-6E5BFB52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0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EFD-D20E-13DE-8743-71657C9F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8B7D6-F319-C91A-D462-D8A55716E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71C19-313E-F0A2-EEEA-C20912AD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BE962-7057-D311-AAB4-860DC5D7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22F2-FC79-9614-2C78-C3731610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0758-1A01-E3FC-179C-DA80411F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1E991-25FF-67EA-2FDB-13D31197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19492-063A-A9DD-6E6B-60967B5B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66B36-6202-5A54-783E-B616BF34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0EB81-D9FB-BF4E-6282-31491B5F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8589-4755-753F-C4AE-B01079F0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A7F4-4B1C-83FA-4701-FC719C62A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6B83-68EF-B3F3-E164-1C7A92198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1CEA4-8A99-22F4-691B-0EBA97094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C3069-9B2B-1B68-9701-E70D6D86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48FCC-AD9F-3524-278A-6CB474DD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C389-A7FF-26D7-E97B-16BD479B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56FAB-D90D-DEBE-2E3A-23BFC9711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4FE2E-8CAF-CCCC-ED06-2452BC253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8F274-30A0-32FC-6866-233A2BF1B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66DEE-09FF-0D4C-7639-666FEECC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6D260-1209-07EF-7222-0027B88B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37EEB-393C-5589-3CFB-825C3862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209AD-0BC8-2D60-971E-01E24881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8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9920-09C1-1965-5AA9-5E055975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625DB-1D46-A99D-0F92-64362650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55A6D-47F1-9BE3-5A2B-2A112580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A1B57-2E2F-05E4-B9E0-E206F4F8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66053-C40C-33EE-23A8-699E0C5C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A8858-DEE7-5CF1-81DA-32CEBA22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663CB-6671-0C20-A56A-8BD1E019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5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2918-C27E-F366-6142-6EACA33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0C95-1BA5-70DB-7ABA-EEFDDD121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8BA41-54AE-3179-5D7D-65F398EE3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A041B-4C9F-3544-8B7F-A92573DA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CF1A-581B-8C16-F583-BDCA139E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65FA5-E480-AC39-282B-61D573F3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FD69-CC3D-FEED-3F3F-406F5F33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F8B3-010D-F5B0-D794-8592C0727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4255-2244-18C7-F798-5E8632C82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40C09-7594-A9ED-7073-8D853E20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6D4A-3CA6-7890-89F4-CC5169B4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1148C-E4F9-1EA5-A4A3-7D1BCE5C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0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86D78-F982-F84A-B2CC-7F999D8E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A9977-CA96-0C51-4AFF-075D22BFC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550D5-039E-3982-AEA8-F80DA6C5A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74F32-AFF7-46A8-AB6E-2E5C69C700A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2D7DE-F288-6389-A578-1BB821A50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8B624-6BA5-858D-449C-A2A66168A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98DED-FF28-421E-A8CB-04784DD6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haman/GeoPix/tree/ma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enodo.org/uploads/146034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0FB2C3-C135-4C04-8ED3-FFFA2DD6240E}"/>
              </a:ext>
            </a:extLst>
          </p:cNvPr>
          <p:cNvSpPr/>
          <p:nvPr/>
        </p:nvSpPr>
        <p:spPr>
          <a:xfrm>
            <a:off x="0" y="780"/>
            <a:ext cx="12192000" cy="4159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61C24A-D125-4973-ABEB-2C6D8E0CB5DA}"/>
              </a:ext>
            </a:extLst>
          </p:cNvPr>
          <p:cNvSpPr/>
          <p:nvPr/>
        </p:nvSpPr>
        <p:spPr>
          <a:xfrm>
            <a:off x="0" y="4159168"/>
            <a:ext cx="12192000" cy="26988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7B855888-B327-30E5-D23D-1106B0C0D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2" y="4159169"/>
            <a:ext cx="11825830" cy="25181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7103D5D-75ED-718E-8072-57E6108D758C}"/>
              </a:ext>
            </a:extLst>
          </p:cNvPr>
          <p:cNvSpPr txBox="1">
            <a:spLocks/>
          </p:cNvSpPr>
          <p:nvPr/>
        </p:nvSpPr>
        <p:spPr>
          <a:xfrm>
            <a:off x="811260" y="1813878"/>
            <a:ext cx="10760878" cy="142862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GeoPix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Image-to-Image Translation for Reservoir Characterization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4BF524-FA16-24B9-3439-6F79964E698D}"/>
              </a:ext>
            </a:extLst>
          </p:cNvPr>
          <p:cNvSpPr txBox="1">
            <a:spLocks/>
          </p:cNvSpPr>
          <p:nvPr/>
        </p:nvSpPr>
        <p:spPr>
          <a:xfrm>
            <a:off x="267833" y="4863313"/>
            <a:ext cx="11726067" cy="1739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i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Abdulrahman </a:t>
            </a:r>
            <a:r>
              <a:rPr lang="en-US" sz="20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Al-Fakih</a:t>
            </a:r>
            <a:endParaRPr lang="en-US" sz="2000" b="1" i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College of Petroleum Engineering and Geosciences,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King Fahd University of Petroleum Minerals, Saudi Arabia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B216B-4D7F-EA4A-28EF-57F2991B4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2" y="174363"/>
            <a:ext cx="3638973" cy="695193"/>
          </a:xfrm>
          <a:prstGeom prst="rect">
            <a:avLst/>
          </a:prstGeom>
        </p:spPr>
      </p:pic>
      <p:pic>
        <p:nvPicPr>
          <p:cNvPr id="17" name="Picture 16" descr="kfupm-icon.png">
            <a:extLst>
              <a:ext uri="{FF2B5EF4-FFF2-40B4-BE49-F238E27FC236}">
                <a16:creationId xmlns:a16="http://schemas.microsoft.com/office/drawing/2014/main" id="{B854867E-C3A8-80C0-33A1-DCCA4E8A7B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218"/>
          <a:stretch/>
        </p:blipFill>
        <p:spPr>
          <a:xfrm>
            <a:off x="-85060" y="-143052"/>
            <a:ext cx="4766986" cy="3551202"/>
          </a:xfrm>
          <a:prstGeom prst="rect">
            <a:avLst/>
          </a:prstGeom>
        </p:spPr>
      </p:pic>
      <p:pic>
        <p:nvPicPr>
          <p:cNvPr id="2" name="Picture 1" descr="kfupm-icon.png">
            <a:extLst>
              <a:ext uri="{FF2B5EF4-FFF2-40B4-BE49-F238E27FC236}">
                <a16:creationId xmlns:a16="http://schemas.microsoft.com/office/drawing/2014/main" id="{7C3FDE36-AD07-78C3-BF68-25D31102644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4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77845"/>
            <a:ext cx="491083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6D3B95-BC64-4E0A-9A7B-43F85D277102}"/>
              </a:ext>
            </a:extLst>
          </p:cNvPr>
          <p:cNvSpPr/>
          <p:nvPr/>
        </p:nvSpPr>
        <p:spPr>
          <a:xfrm>
            <a:off x="3287780" y="3566622"/>
            <a:ext cx="568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Pix2Pix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cGANs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Predicting Subsurface Properties</a:t>
            </a:r>
          </a:p>
        </p:txBody>
      </p:sp>
    </p:spTree>
    <p:extLst>
      <p:ext uri="{BB962C8B-B14F-4D97-AF65-F5344CB8AC3E}">
        <p14:creationId xmlns:p14="http://schemas.microsoft.com/office/powerpoint/2010/main" val="80789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D57A4-BD5D-44C1-8D78-AF521DBCA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7" y="4990625"/>
            <a:ext cx="1554480" cy="1749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9FE47-CEEA-4379-88AE-FB1A1FD5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70" y="4745898"/>
            <a:ext cx="1371600" cy="204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373F-9C44-4B54-AC8B-BE99F605B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555" y="4785770"/>
            <a:ext cx="3749040" cy="19546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0920ED-AB74-4440-B9A6-E27E51521E91}"/>
              </a:ext>
            </a:extLst>
          </p:cNvPr>
          <p:cNvSpPr/>
          <p:nvPr/>
        </p:nvSpPr>
        <p:spPr>
          <a:xfrm>
            <a:off x="4039058" y="5507979"/>
            <a:ext cx="585442" cy="510209"/>
          </a:xfrm>
          <a:prstGeom prst="rightArrow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496B08-2BD4-4D85-9303-CB76D7F6B851}"/>
              </a:ext>
            </a:extLst>
          </p:cNvPr>
          <p:cNvSpPr/>
          <p:nvPr/>
        </p:nvSpPr>
        <p:spPr>
          <a:xfrm>
            <a:off x="8634612" y="5490441"/>
            <a:ext cx="585442" cy="510209"/>
          </a:xfrm>
          <a:prstGeom prst="rightArrow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35DE99-E216-4D0F-A1DD-CE2E4B172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076" y="4287571"/>
            <a:ext cx="1920240" cy="2544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E87D4A-842E-4CD4-A2D8-820DC744F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097" y="2570429"/>
            <a:ext cx="2377440" cy="16819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6CD5262-1CC0-EF34-5D43-3D592966A26E}"/>
              </a:ext>
            </a:extLst>
          </p:cNvPr>
          <p:cNvSpPr/>
          <p:nvPr/>
        </p:nvSpPr>
        <p:spPr>
          <a:xfrm>
            <a:off x="1455361" y="5507977"/>
            <a:ext cx="585442" cy="510209"/>
          </a:xfrm>
          <a:prstGeom prst="rightArrow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E295894-8DA9-470A-84C0-26A975503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87552"/>
            <a:ext cx="860546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Dataset Preparation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 the dataset from Yoda Data Repository 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SURFsara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Repository.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the downloaded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Petrel.zip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Petrel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Locate models such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porosity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permeability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 saturation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 the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section.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Export Property (e.g., Porosity)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Right-click the property you want to export.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Properties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Export object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Gslib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format.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Export Options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conceptual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export.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settings and ensure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“Include cell index”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checked.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Confirm Export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save the file.</a:t>
            </a: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EA6DF4D5-D9FD-452D-B4A1-E484BDE8279E}"/>
              </a:ext>
            </a:extLst>
          </p:cNvPr>
          <p:cNvSpPr/>
          <p:nvPr/>
        </p:nvSpPr>
        <p:spPr>
          <a:xfrm flipH="1">
            <a:off x="11094995" y="3841587"/>
            <a:ext cx="816911" cy="1608264"/>
          </a:xfrm>
          <a:prstGeom prst="bentArrow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EEC339-0A36-405B-9FC1-A918E0E8C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10237436" y="48024"/>
            <a:ext cx="1636202" cy="1608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EF4256-3F0C-485F-8918-D3A9533CD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8406990" y="48022"/>
            <a:ext cx="1626128" cy="1608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4A0501-B6CD-4096-B81A-57EE8D5037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5926700" y="1902207"/>
            <a:ext cx="1810055" cy="16116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6F3B7-6030-498A-BEF5-5B3017798329}"/>
              </a:ext>
            </a:extLst>
          </p:cNvPr>
          <p:cNvSpPr/>
          <p:nvPr/>
        </p:nvSpPr>
        <p:spPr>
          <a:xfrm>
            <a:off x="8732771" y="2894386"/>
            <a:ext cx="1608433" cy="249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A3B0C-A204-0126-3C4F-2A5498B683EB}"/>
              </a:ext>
            </a:extLst>
          </p:cNvPr>
          <p:cNvSpPr txBox="1"/>
          <p:nvPr/>
        </p:nvSpPr>
        <p:spPr>
          <a:xfrm>
            <a:off x="392222" y="156350"/>
            <a:ext cx="10904900" cy="40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2. Convert exported conceptual model files into text or csv file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0287D-AE4E-D4AA-FB0E-C24C0BA1A9B2}"/>
              </a:ext>
            </a:extLst>
          </p:cNvPr>
          <p:cNvSpPr txBox="1"/>
          <p:nvPr/>
        </p:nvSpPr>
        <p:spPr>
          <a:xfrm>
            <a:off x="191204" y="628511"/>
            <a:ext cx="10904900" cy="12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Conceptual model files exported from Petrel (</a:t>
            </a:r>
            <a:r>
              <a:rPr lang="en-US" sz="18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Gslib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format) are large (with decimals, float format) and not convenient to save, transfer, So you can use </a:t>
            </a:r>
            <a:r>
              <a:rPr lang="en-US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notepad++ 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to open it and check your data </a:t>
            </a:r>
            <a:r>
              <a:rPr lang="en-US" altLang="en-US" dirty="0"/>
              <a:t>→ Remove header first six lines → Save file as text or csv file → use (EDA code) to explore the dataset → inverse k values by using :</a:t>
            </a:r>
            <a:br>
              <a:rPr lang="en-US" altLang="en-US" dirty="0"/>
            </a:b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901990-A7B5-601D-2E7B-9BD5551D83CE}"/>
              </a:ext>
            </a:extLst>
          </p:cNvPr>
          <p:cNvSpPr/>
          <p:nvPr/>
        </p:nvSpPr>
        <p:spPr>
          <a:xfrm>
            <a:off x="3119418" y="4374336"/>
            <a:ext cx="585442" cy="510209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DAE82-07BF-4C3B-B86F-8946550F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4" y="3429000"/>
            <a:ext cx="2225233" cy="241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DEA8D-ECB7-4997-A80F-A2F383631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75" y="3804292"/>
            <a:ext cx="1806097" cy="1539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AB3C0F-8F8C-4003-B2BA-6A7032694059}"/>
              </a:ext>
            </a:extLst>
          </p:cNvPr>
          <p:cNvSpPr/>
          <p:nvPr/>
        </p:nvSpPr>
        <p:spPr>
          <a:xfrm>
            <a:off x="448846" y="5836181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Gslib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format=1.6 GB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AF678-9626-429D-937E-B96BC0570F43}"/>
              </a:ext>
            </a:extLst>
          </p:cNvPr>
          <p:cNvSpPr/>
          <p:nvPr/>
        </p:nvSpPr>
        <p:spPr>
          <a:xfrm>
            <a:off x="3308980" y="5774479"/>
            <a:ext cx="2957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Gslib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format without header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2F6519-34D5-4FC8-90CA-BE4282D140B3}"/>
              </a:ext>
            </a:extLst>
          </p:cNvPr>
          <p:cNvSpPr/>
          <p:nvPr/>
        </p:nvSpPr>
        <p:spPr>
          <a:xfrm>
            <a:off x="5951416" y="4318873"/>
            <a:ext cx="585442" cy="510209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B84-D97B-4560-89BA-C832E3652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154" y="2559746"/>
            <a:ext cx="2286000" cy="38713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31D923-382F-42E4-BBF0-A0FD2F360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02" y="2567582"/>
            <a:ext cx="2103120" cy="361013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B4086639-9000-4841-BF56-A2B369C664CB}"/>
              </a:ext>
            </a:extLst>
          </p:cNvPr>
          <p:cNvSpPr/>
          <p:nvPr/>
        </p:nvSpPr>
        <p:spPr>
          <a:xfrm>
            <a:off x="8621412" y="4240299"/>
            <a:ext cx="585442" cy="510209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7D1F35-40C7-4F68-8A9F-AB1C5B054F3E}"/>
              </a:ext>
            </a:extLst>
          </p:cNvPr>
          <p:cNvSpPr/>
          <p:nvPr/>
        </p:nvSpPr>
        <p:spPr>
          <a:xfrm>
            <a:off x="6684663" y="6242012"/>
            <a:ext cx="19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Read CSV format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4D1EA6-6F18-4F56-BC73-75A96FB961C2}"/>
              </a:ext>
            </a:extLst>
          </p:cNvPr>
          <p:cNvSpPr/>
          <p:nvPr/>
        </p:nvSpPr>
        <p:spPr>
          <a:xfrm>
            <a:off x="9796889" y="6406234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After inverse k</a:t>
            </a:r>
            <a:endParaRPr lang="en-US" dirty="0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E2134DB-9B12-4252-9A03-FB18427C8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04" y="1153495"/>
            <a:ext cx="8354500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- By default k values come in inverse, so to solve this issue:</a:t>
            </a:r>
          </a:p>
          <a:p>
            <a:pPr marR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Find the max value in column 3.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Transform column 3: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Add 1 to column 3 to shift range from 1 to 235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- Now dataset are ready for extracting layers: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Each property has CSV contains 4 columns.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Facies cube shape: (523, 630, 236)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964E0-537E-4DD5-B5B5-9D6AA7A8EA3C}"/>
              </a:ext>
            </a:extLst>
          </p:cNvPr>
          <p:cNvSpPr/>
          <p:nvPr/>
        </p:nvSpPr>
        <p:spPr>
          <a:xfrm>
            <a:off x="1361811" y="4296808"/>
            <a:ext cx="364092" cy="1539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ED7CB6-FBCD-45E4-9307-206DFE8A8B17}"/>
              </a:ext>
            </a:extLst>
          </p:cNvPr>
          <p:cNvSpPr/>
          <p:nvPr/>
        </p:nvSpPr>
        <p:spPr>
          <a:xfrm>
            <a:off x="10942457" y="3034605"/>
            <a:ext cx="251634" cy="3027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9F94FD-C068-4239-8F6D-040B34101202}"/>
              </a:ext>
            </a:extLst>
          </p:cNvPr>
          <p:cNvSpPr txBox="1"/>
          <p:nvPr/>
        </p:nvSpPr>
        <p:spPr>
          <a:xfrm>
            <a:off x="5759647" y="1808640"/>
            <a:ext cx="6241149" cy="376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Use code “</a:t>
            </a:r>
            <a:r>
              <a:rPr lang="en-US" u="sng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0.Krevs, for Petrel data-Porosity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”: </a:t>
            </a:r>
          </a:p>
        </p:txBody>
      </p:sp>
    </p:spTree>
    <p:extLst>
      <p:ext uri="{BB962C8B-B14F-4D97-AF65-F5344CB8AC3E}">
        <p14:creationId xmlns:p14="http://schemas.microsoft.com/office/powerpoint/2010/main" val="301516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FEDA7DB-BEDA-4360-966B-AAEFD5AA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22" y="2998006"/>
            <a:ext cx="2377440" cy="1800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A3B0C-A204-0126-3C4F-2A5498B683EB}"/>
              </a:ext>
            </a:extLst>
          </p:cNvPr>
          <p:cNvSpPr txBox="1"/>
          <p:nvPr/>
        </p:nvSpPr>
        <p:spPr>
          <a:xfrm>
            <a:off x="730047" y="399256"/>
            <a:ext cx="10904900" cy="40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3. Prepare </a:t>
            </a:r>
            <a:r>
              <a:rPr 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training dataset for </a:t>
            </a:r>
            <a:r>
              <a:rPr lang="en-US" sz="2000" b="1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GeoPix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C5003-5AC9-CD20-3024-A4679C12961A}"/>
              </a:ext>
            </a:extLst>
          </p:cNvPr>
          <p:cNvSpPr txBox="1"/>
          <p:nvPr/>
        </p:nvSpPr>
        <p:spPr>
          <a:xfrm>
            <a:off x="503804" y="807125"/>
            <a:ext cx="6611657" cy="376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Use code “</a:t>
            </a:r>
            <a:r>
              <a:rPr lang="en-US" sz="1800" u="sng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u="sng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. Extract </a:t>
            </a:r>
            <a:r>
              <a:rPr lang="en-US" u="sng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orginal</a:t>
            </a:r>
            <a:r>
              <a:rPr lang="en-US" u="sng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u="sng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ayers</a:t>
            </a:r>
            <a:r>
              <a:rPr lang="en-US" u="sng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for whole model 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”: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16E134-9E43-4E06-876D-7E41D2B8D063}"/>
              </a:ext>
            </a:extLst>
          </p:cNvPr>
          <p:cNvSpPr/>
          <p:nvPr/>
        </p:nvSpPr>
        <p:spPr>
          <a:xfrm>
            <a:off x="210753" y="1143880"/>
            <a:ext cx="932835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code processes property data to create high-resolution images of geological layers: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Load and Clean Data: Reads and preprocesses permeability data from a CSV file.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3D Array: Organizes data into a 3D cube, where each slice represents a geological layer.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Custom Colors: Maps facies types to specific colors. Try to make it similar to Petrel Colum color legend , that what we did.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Image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Generates high-resolution images of each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Enhances image quality (sharpness, contrast, brightness).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Saves images with white backgrounds for missing values.</a:t>
            </a:r>
          </a:p>
          <a:p>
            <a:r>
              <a:rPr lang="en-US" dirty="0"/>
              <a:t> 5. Output: Saves ultra-high-resolution images in the specified directory for visualization.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A7675E-E4F3-40C6-8D3F-290F4ADCFF84}"/>
              </a:ext>
            </a:extLst>
          </p:cNvPr>
          <p:cNvSpPr txBox="1"/>
          <p:nvPr/>
        </p:nvSpPr>
        <p:spPr>
          <a:xfrm>
            <a:off x="730048" y="5519394"/>
            <a:ext cx="6110926" cy="672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Do EDA to explore the data for each layer for each property such as these photos.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29F608-9377-49FE-93D6-1245C5485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533" y="18403"/>
            <a:ext cx="2495405" cy="23300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B7F3BA-AC05-4CA8-BC6A-40818D2A5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28" y="5074631"/>
            <a:ext cx="2696857" cy="16698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6FFC9C-68FF-4D83-93C2-0E7BD3635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533" y="2451597"/>
            <a:ext cx="2338714" cy="20064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F6B814-F440-480A-8AA6-403ACF15B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38" y="4458058"/>
            <a:ext cx="2705904" cy="23300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F496F3-B42D-4928-BF4B-BEB36F8CF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5015" y="3129040"/>
            <a:ext cx="533085" cy="16690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63331C-7E43-4117-B942-DA8C04BA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3242" y="18402"/>
            <a:ext cx="632425" cy="23300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8B90E89-3909-4CD5-A70A-A98689229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4115" y="3129039"/>
            <a:ext cx="560407" cy="16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A3B0C-A204-0126-3C4F-2A5498B683EB}"/>
              </a:ext>
            </a:extLst>
          </p:cNvPr>
          <p:cNvSpPr txBox="1"/>
          <p:nvPr/>
        </p:nvSpPr>
        <p:spPr>
          <a:xfrm>
            <a:off x="975212" y="396579"/>
            <a:ext cx="10904900" cy="40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3. Prepare </a:t>
            </a:r>
            <a:r>
              <a:rPr 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training dataset for </a:t>
            </a:r>
            <a:r>
              <a:rPr lang="en-US" sz="2000" b="1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GeoPix</a:t>
            </a:r>
            <a:r>
              <a:rPr 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.....</a:t>
            </a:r>
            <a:r>
              <a:rPr lang="en-US" sz="2000" b="1" dirty="0" err="1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Cont</a:t>
            </a:r>
            <a:r>
              <a:rPr 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’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4728D-BD76-4C93-9FFE-5FDAE7565B32}"/>
              </a:ext>
            </a:extLst>
          </p:cNvPr>
          <p:cNvSpPr/>
          <p:nvPr/>
        </p:nvSpPr>
        <p:spPr>
          <a:xfrm>
            <a:off x="937114" y="878139"/>
            <a:ext cx="4405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code </a:t>
            </a:r>
            <a:r>
              <a:rPr lang="en-US" u="sng" dirty="0"/>
              <a:t>“2. High-Resolution Augmentation”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0EBE6-1AE8-48A3-9A56-FDB245620860}"/>
              </a:ext>
            </a:extLst>
          </p:cNvPr>
          <p:cNvSpPr/>
          <p:nvPr/>
        </p:nvSpPr>
        <p:spPr>
          <a:xfrm>
            <a:off x="655493" y="154243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Steps for Facies Image Augmentation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</a:t>
            </a:r>
            <a:r>
              <a:rPr lang="en-US" b="1" dirty="0"/>
              <a:t>Setup</a:t>
            </a:r>
            <a:r>
              <a:rPr lang="en-US" dirty="0"/>
              <a:t>: Define directories for original and augmented images.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</a:t>
            </a:r>
            <a:r>
              <a:rPr lang="en-US" b="1" dirty="0"/>
              <a:t>Load</a:t>
            </a:r>
            <a:r>
              <a:rPr lang="en-US" dirty="0"/>
              <a:t>: Convert images from </a:t>
            </a:r>
            <a:r>
              <a:rPr lang="en-US" dirty="0" err="1"/>
              <a:t>original_dir</a:t>
            </a:r>
            <a:r>
              <a:rPr lang="en-US" dirty="0"/>
              <a:t> to NumPy arrays.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</a:t>
            </a:r>
            <a:r>
              <a:rPr lang="en-US" b="1" dirty="0"/>
              <a:t>Augment</a:t>
            </a:r>
            <a:r>
              <a:rPr lang="en-US" dirty="0"/>
              <a:t>: Apply transformations (rotation, shift, zoom, flip) using </a:t>
            </a:r>
            <a:r>
              <a:rPr lang="en-US" dirty="0" err="1"/>
              <a:t>ImageDataGenerator</a:t>
            </a:r>
            <a:r>
              <a:rPr lang="en-US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</a:t>
            </a:r>
            <a:r>
              <a:rPr lang="en-US" b="1" dirty="0"/>
              <a:t>Save</a:t>
            </a:r>
            <a:r>
              <a:rPr lang="en-US" dirty="0"/>
              <a:t>: Generate 10 augmented versions per image and save in </a:t>
            </a:r>
            <a:r>
              <a:rPr lang="en-US" dirty="0" err="1"/>
              <a:t>augmented_dir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Combine the real layers with </a:t>
            </a:r>
            <a:r>
              <a:rPr lang="en-US" dirty="0" err="1"/>
              <a:t>augented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DC076F-EFB8-4C53-B9C7-287BA72CDA97}"/>
              </a:ext>
            </a:extLst>
          </p:cNvPr>
          <p:cNvSpPr/>
          <p:nvPr/>
        </p:nvSpPr>
        <p:spPr>
          <a:xfrm>
            <a:off x="765664" y="4496419"/>
            <a:ext cx="3815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example of augmented properties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DEBA3-E84B-4D81-875A-54AF949A92DC}"/>
              </a:ext>
            </a:extLst>
          </p:cNvPr>
          <p:cNvSpPr/>
          <p:nvPr/>
        </p:nvSpPr>
        <p:spPr>
          <a:xfrm>
            <a:off x="499694" y="5295553"/>
            <a:ext cx="636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have </a:t>
            </a:r>
            <a:r>
              <a:rPr lang="en-US" b="1" dirty="0"/>
              <a:t>235</a:t>
            </a:r>
            <a:r>
              <a:rPr lang="en-US" dirty="0"/>
              <a:t> layer for each property , we augmented </a:t>
            </a:r>
            <a:r>
              <a:rPr lang="en-US" b="1" dirty="0"/>
              <a:t>10</a:t>
            </a:r>
            <a:r>
              <a:rPr lang="en-US" dirty="0"/>
              <a:t> layers for each original layer.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132F7-C5A9-4165-AE1C-935125CD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03" y="165998"/>
            <a:ext cx="4333271" cy="3106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8D0CF5-E7D8-4725-9E94-D174EBB4A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41" y="3585892"/>
            <a:ext cx="4333271" cy="31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3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9D96-5DFF-4BFC-B384-7A146FBB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Property Mask and Paired Image Creation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1C00A-9BA5-4BA0-9D9D-03270216F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3" y="1478755"/>
            <a:ext cx="7690138" cy="501411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    Generate Masks: Identify geological features (yellow, orange, gray, blue…</a:t>
            </a:r>
            <a:r>
              <a:rPr lang="en-US" sz="2400" dirty="0" err="1"/>
              <a:t>ect</a:t>
            </a:r>
            <a:r>
              <a:rPr lang="en-US" sz="2400" dirty="0"/>
              <a:t> ) and set background. Here we applied only for masked task. </a:t>
            </a:r>
          </a:p>
          <a:p>
            <a:r>
              <a:rPr lang="en-US" sz="2400" dirty="0"/>
              <a:t>    Create Pairs: Combine original/augmented  images with masks side by side. 1. In Masked task: Pairs are mask property + original property. 2. In Image translation task, pairs are Facies+ porosity/permeability / </a:t>
            </a:r>
            <a:r>
              <a:rPr lang="en-US" sz="2400" dirty="0" err="1"/>
              <a:t>Sw</a:t>
            </a:r>
            <a:r>
              <a:rPr lang="en-US" sz="2400" dirty="0"/>
              <a:t> , also you can try vise verse. </a:t>
            </a:r>
          </a:p>
          <a:p>
            <a:r>
              <a:rPr lang="en-US" sz="2400" dirty="0"/>
              <a:t>    Process &amp; Save: Save paired images as PNGs in the output directory.</a:t>
            </a:r>
          </a:p>
          <a:p>
            <a:r>
              <a:rPr lang="en-US" sz="2400" dirty="0"/>
              <a:t>    Visualize: Display a few paired examples for verification.</a:t>
            </a:r>
          </a:p>
          <a:p>
            <a:r>
              <a:rPr lang="en-US" sz="2400" dirty="0"/>
              <a:t>See some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D690F-3911-4C0C-AB0B-A2E30D92C4B3}"/>
              </a:ext>
            </a:extLst>
          </p:cNvPr>
          <p:cNvSpPr/>
          <p:nvPr/>
        </p:nvSpPr>
        <p:spPr>
          <a:xfrm>
            <a:off x="549897" y="1027906"/>
            <a:ext cx="914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code :”</a:t>
            </a:r>
            <a:r>
              <a:rPr lang="en-US" u="sng" dirty="0"/>
              <a:t>3.Creating a PERM. segmentation masks + </a:t>
            </a:r>
            <a:r>
              <a:rPr lang="en-US" u="sng" dirty="0" err="1"/>
              <a:t>Spiliting</a:t>
            </a:r>
            <a:r>
              <a:rPr lang="en-US" u="sng" dirty="0"/>
              <a:t> them  for Porosity Data</a:t>
            </a:r>
            <a:r>
              <a:rPr lang="en-US" dirty="0"/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D71159-57DB-4F5F-A482-3C8D751E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56" y="1397238"/>
            <a:ext cx="3974116" cy="2866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57A7F6-3E7E-414A-9730-647F32EB4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84" y="4147733"/>
            <a:ext cx="3787660" cy="27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8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9D2F-903A-45F4-938D-3ADF705F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Dataset Splitting for </a:t>
            </a:r>
            <a:r>
              <a:rPr lang="en-US" dirty="0" err="1"/>
              <a:t>Sw</a:t>
            </a:r>
            <a:r>
              <a:rPr lang="en-US" dirty="0"/>
              <a:t> Layer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65C6A-3EB8-40D1-8B12-A9DA39E84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3" y="1875500"/>
            <a:ext cx="79664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   Directories: Organized train, </a:t>
            </a:r>
            <a:r>
              <a:rPr lang="en-US" dirty="0" err="1"/>
              <a:t>val</a:t>
            </a:r>
            <a:r>
              <a:rPr lang="en-US" dirty="0"/>
              <a:t>, and test folders.</a:t>
            </a:r>
          </a:p>
          <a:p>
            <a:r>
              <a:rPr lang="en-US" dirty="0"/>
              <a:t>    Load Images: Combine and shuffle original and augmented image paths.</a:t>
            </a:r>
          </a:p>
          <a:p>
            <a:r>
              <a:rPr lang="en-US" dirty="0"/>
              <a:t>    Split Ratios: </a:t>
            </a:r>
            <a:r>
              <a:rPr lang="en-US" b="1" dirty="0"/>
              <a:t>70</a:t>
            </a:r>
            <a:r>
              <a:rPr lang="en-US" dirty="0"/>
              <a:t>% training, </a:t>
            </a:r>
            <a:r>
              <a:rPr lang="en-US" b="1" dirty="0"/>
              <a:t>15</a:t>
            </a:r>
            <a:r>
              <a:rPr lang="en-US" dirty="0"/>
              <a:t>% validation, </a:t>
            </a:r>
            <a:r>
              <a:rPr lang="en-US" b="1" dirty="0"/>
              <a:t>15</a:t>
            </a:r>
            <a:r>
              <a:rPr lang="en-US" dirty="0"/>
              <a:t>% testing.</a:t>
            </a:r>
          </a:p>
          <a:p>
            <a:r>
              <a:rPr lang="en-US" dirty="0"/>
              <a:t>    Copy &amp; Rename: Save images in respective folders with sequential numbering.</a:t>
            </a:r>
          </a:p>
          <a:p>
            <a:r>
              <a:rPr lang="en-US" dirty="0"/>
              <a:t>    Summary: Display counts of images in each set.</a:t>
            </a:r>
          </a:p>
          <a:p>
            <a:r>
              <a:rPr lang="en-US" dirty="0"/>
              <a:t> See each property final spilt no. </a:t>
            </a:r>
          </a:p>
          <a:p>
            <a:r>
              <a:rPr lang="en-US" dirty="0"/>
              <a:t>Ready for training and evaluation.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C0889-0482-43E9-9415-54423FA52A19}"/>
              </a:ext>
            </a:extLst>
          </p:cNvPr>
          <p:cNvSpPr/>
          <p:nvPr/>
        </p:nvSpPr>
        <p:spPr>
          <a:xfrm>
            <a:off x="8702609" y="1385521"/>
            <a:ext cx="32694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Facies</a:t>
            </a:r>
            <a:r>
              <a:rPr lang="en-US" dirty="0"/>
              <a:t> Dataset:</a:t>
            </a:r>
          </a:p>
          <a:p>
            <a:r>
              <a:rPr lang="en-US" dirty="0"/>
              <a:t>Training Set: 1809 images</a:t>
            </a:r>
          </a:p>
          <a:p>
            <a:r>
              <a:rPr lang="en-US" dirty="0"/>
              <a:t>Validation Set: 387 images</a:t>
            </a:r>
          </a:p>
          <a:p>
            <a:r>
              <a:rPr lang="en-US" dirty="0"/>
              <a:t>Testing Set: 389 images</a:t>
            </a:r>
          </a:p>
          <a:p>
            <a:r>
              <a:rPr lang="en-US" b="1" dirty="0"/>
              <a:t>Permeability</a:t>
            </a:r>
            <a:r>
              <a:rPr lang="en-US" dirty="0"/>
              <a:t> Dataset:</a:t>
            </a:r>
          </a:p>
          <a:p>
            <a:r>
              <a:rPr lang="en-US" dirty="0"/>
              <a:t>Training Set: 1809 images</a:t>
            </a:r>
          </a:p>
          <a:p>
            <a:r>
              <a:rPr lang="en-US" dirty="0"/>
              <a:t>Validation Set: 387 images</a:t>
            </a:r>
          </a:p>
          <a:p>
            <a:r>
              <a:rPr lang="en-US" dirty="0"/>
              <a:t>Testing Set: 389 images</a:t>
            </a:r>
          </a:p>
          <a:p>
            <a:r>
              <a:rPr lang="en-US" b="1" dirty="0"/>
              <a:t>Porosity</a:t>
            </a:r>
            <a:r>
              <a:rPr lang="en-US" dirty="0"/>
              <a:t> Dataset:</a:t>
            </a:r>
          </a:p>
          <a:p>
            <a:r>
              <a:rPr lang="en-US" dirty="0"/>
              <a:t>Training Set: 1816 images</a:t>
            </a:r>
          </a:p>
          <a:p>
            <a:r>
              <a:rPr lang="en-US" dirty="0"/>
              <a:t>Validation Set: 389 images</a:t>
            </a:r>
          </a:p>
          <a:p>
            <a:r>
              <a:rPr lang="en-US" dirty="0"/>
              <a:t>Testing Set: 390 images</a:t>
            </a:r>
          </a:p>
          <a:p>
            <a:r>
              <a:rPr lang="en-US" b="1" dirty="0"/>
              <a:t>Water</a:t>
            </a:r>
            <a:r>
              <a:rPr lang="en-US" dirty="0"/>
              <a:t> </a:t>
            </a:r>
            <a:r>
              <a:rPr lang="en-US" b="1" dirty="0"/>
              <a:t>Saturation</a:t>
            </a:r>
            <a:r>
              <a:rPr lang="en-US" dirty="0"/>
              <a:t> (</a:t>
            </a:r>
            <a:r>
              <a:rPr lang="en-US" dirty="0" err="1"/>
              <a:t>Sw</a:t>
            </a:r>
            <a:r>
              <a:rPr lang="en-US" dirty="0"/>
              <a:t>) Dataset:</a:t>
            </a:r>
          </a:p>
          <a:p>
            <a:r>
              <a:rPr lang="en-US" dirty="0"/>
              <a:t>Training Set: 1694 images</a:t>
            </a:r>
          </a:p>
          <a:p>
            <a:r>
              <a:rPr lang="en-US" dirty="0"/>
              <a:t>Validation Set: 363 images</a:t>
            </a:r>
          </a:p>
          <a:p>
            <a:r>
              <a:rPr lang="en-US" dirty="0"/>
              <a:t>Testing Set: 363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12621-82F3-4756-B206-293454B66FDF}"/>
              </a:ext>
            </a:extLst>
          </p:cNvPr>
          <p:cNvSpPr/>
          <p:nvPr/>
        </p:nvSpPr>
        <p:spPr>
          <a:xfrm>
            <a:off x="549897" y="1027906"/>
            <a:ext cx="914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code :”</a:t>
            </a:r>
            <a:r>
              <a:rPr lang="en-US" u="sng" dirty="0"/>
              <a:t>3.Creating a PERM. segmentation masks + </a:t>
            </a:r>
            <a:r>
              <a:rPr lang="en-US" u="sng" dirty="0" err="1"/>
              <a:t>Spiliting</a:t>
            </a:r>
            <a:r>
              <a:rPr lang="en-US" u="sng" dirty="0"/>
              <a:t> them  for Porosity Data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48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DBB2-3A0C-4BD2-BECC-173D5AAB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Image-to-Image Translation for Subsurface Reservoir Characterization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8C79-C138-4247-A3D6-535F34A19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Task1 :Property Mask Prediction</a:t>
            </a:r>
            <a:endParaRPr lang="en-US" dirty="0"/>
          </a:p>
          <a:p>
            <a:pPr lvl="1"/>
            <a:r>
              <a:rPr lang="en-US" dirty="0"/>
              <a:t>The model takes masked input images for each property (e.g., porosity, permeability, water saturation) and predicts their corresponding detailed outputs.</a:t>
            </a:r>
          </a:p>
          <a:p>
            <a:r>
              <a:rPr lang="en-US" b="1" dirty="0"/>
              <a:t>Task 2 :Image-to-Image Translation</a:t>
            </a:r>
            <a:endParaRPr lang="en-US" dirty="0"/>
          </a:p>
          <a:p>
            <a:pPr lvl="1"/>
            <a:r>
              <a:rPr lang="en-US" dirty="0"/>
              <a:t>The model performs direct image translation from facies images to predicted properties such as porosity, permeability, or water saturation.</a:t>
            </a:r>
          </a:p>
          <a:p>
            <a:endParaRPr lang="en-US" u="sng" dirty="0"/>
          </a:p>
          <a:p>
            <a:r>
              <a:rPr lang="en-US" u="sng" dirty="0"/>
              <a:t>4. Geo Gan Pix2pix Module</a:t>
            </a:r>
            <a:endParaRPr lang="en-US" u="sng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4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A3B0C-A204-0126-3C4F-2A5498B683EB}"/>
              </a:ext>
            </a:extLst>
          </p:cNvPr>
          <p:cNvSpPr txBox="1"/>
          <p:nvPr/>
        </p:nvSpPr>
        <p:spPr>
          <a:xfrm>
            <a:off x="815192" y="937599"/>
            <a:ext cx="10904900" cy="40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Codes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CD172-5211-C299-25D6-2D3900C84FB2}"/>
              </a:ext>
            </a:extLst>
          </p:cNvPr>
          <p:cNvSpPr txBox="1"/>
          <p:nvPr/>
        </p:nvSpPr>
        <p:spPr>
          <a:xfrm>
            <a:off x="1104220" y="2254768"/>
            <a:ext cx="10904900" cy="2770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0.Krevs, for Petrel data-Porosity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1. Extract </a:t>
            </a:r>
            <a:r>
              <a:rPr lang="en-US" u="sng" dirty="0" err="1"/>
              <a:t>orginal</a:t>
            </a:r>
            <a:r>
              <a:rPr lang="en-US" u="sng" dirty="0"/>
              <a:t> </a:t>
            </a:r>
            <a:r>
              <a:rPr lang="en-US" u="sng" dirty="0" err="1"/>
              <a:t>ayers</a:t>
            </a:r>
            <a:r>
              <a:rPr lang="en-US" u="sng" dirty="0"/>
              <a:t> for whole model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2. High-Resolution Augmentation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3.Creating a PERM. segmentation masks + </a:t>
            </a:r>
            <a:r>
              <a:rPr lang="en-US" u="sng" dirty="0" err="1"/>
              <a:t>Spiliting</a:t>
            </a:r>
            <a:r>
              <a:rPr lang="en-US" u="sng" dirty="0"/>
              <a:t> them  for Porosity Data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4. Geo Gan Pix2pix Module</a:t>
            </a:r>
            <a:endParaRPr lang="en-US" sz="1800" u="sng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Github</a:t>
            </a:r>
            <a:r>
              <a:rPr 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code repository: 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hlinkClick r:id="rId3"/>
              </a:rPr>
              <a:t>https://github.com/ARhaman/GeoPix/tree/main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Dataset:  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hlinkClick r:id="rId4"/>
              </a:rPr>
              <a:t>https://zenodo.org/uploads/14603410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3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4036</TotalTime>
  <Words>1081</Words>
  <Application>Microsoft Office PowerPoint</Application>
  <PresentationFormat>Widescreen</PresentationFormat>
  <Paragraphs>119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等线</vt:lpstr>
      <vt:lpstr>Arial</vt:lpstr>
      <vt:lpstr>Arial Unicode MS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Property Mask and Paired Image Creation </vt:lpstr>
      <vt:lpstr>5. Dataset Splitting for Sw Layer </vt:lpstr>
      <vt:lpstr>Image-to-Image Translation for Subsurface Reservoir Characterization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workflow of feeding training facies models into GANSim</dc:title>
  <dc:creator>Suihong Song</dc:creator>
  <cp:lastModifiedBy>ABDULRAHMAN AHMED AHMED AL-FAKIH</cp:lastModifiedBy>
  <cp:revision>45</cp:revision>
  <dcterms:created xsi:type="dcterms:W3CDTF">2023-04-11T01:28:08Z</dcterms:created>
  <dcterms:modified xsi:type="dcterms:W3CDTF">2025-01-06T16:01:58Z</dcterms:modified>
</cp:coreProperties>
</file>